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240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457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611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013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893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734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863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52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861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106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7677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63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8635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143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156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51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129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6" y="718457"/>
            <a:ext cx="9426545" cy="5329646"/>
          </a:xfrm>
        </p:spPr>
        <p:txBody>
          <a:bodyPr/>
          <a:lstStyle/>
          <a:p>
            <a:pPr algn="ctr"/>
            <a:r>
              <a:rPr lang="en-US" sz="4800" dirty="0"/>
              <a:t>Health care laws and regulations </a:t>
            </a:r>
            <a:br>
              <a:rPr lang="en-US" sz="4800" dirty="0"/>
            </a:br>
            <a:r>
              <a:rPr lang="en-US" sz="4800" dirty="0"/>
              <a:t>Institutional affiliation</a:t>
            </a:r>
            <a:br>
              <a:rPr lang="en-US" sz="4800" dirty="0"/>
            </a:br>
            <a:r>
              <a:rPr lang="en-US" sz="4800" dirty="0"/>
              <a:t>Name of lecturer</a:t>
            </a:r>
            <a:br>
              <a:rPr lang="en-US" sz="4800" dirty="0"/>
            </a:br>
            <a:r>
              <a:rPr lang="en-US" sz="4800" dirty="0"/>
              <a:t>Name of student</a:t>
            </a:r>
            <a:br>
              <a:rPr lang="en-US" sz="4800" dirty="0"/>
            </a:br>
            <a:r>
              <a:rPr lang="en-US" sz="4800" dirty="0"/>
              <a:t>Submission date</a:t>
            </a:r>
            <a:br>
              <a:rPr lang="en-US" sz="4800" dirty="0"/>
            </a:b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53308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Health care laws and regulations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United States has seen several enacting of healthcare laws and regulations that have helped to improve the provision of health care services in the country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implementation of these laws is done by the department of health and human services (HHS). </a:t>
            </a:r>
            <a:endParaRPr lang="en-US" dirty="0" smtClean="0"/>
          </a:p>
          <a:p>
            <a:r>
              <a:rPr lang="en-US" dirty="0" smtClean="0"/>
              <a:t>Through </a:t>
            </a:r>
            <a:r>
              <a:rPr lang="en-US" dirty="0"/>
              <a:t>the laws and regulations, and ethical environment for the provision of services is created. </a:t>
            </a:r>
            <a:endParaRPr lang="en-US" dirty="0" smtClean="0"/>
          </a:p>
          <a:p>
            <a:r>
              <a:rPr lang="en-US" dirty="0" smtClean="0"/>
              <a:t>Patient </a:t>
            </a:r>
            <a:r>
              <a:rPr lang="en-US" dirty="0"/>
              <a:t>confidentiality has been emphasized by health care regulations that have seen improvements in ensuring patients’ medical privacy</a:t>
            </a:r>
          </a:p>
        </p:txBody>
      </p:sp>
    </p:spTree>
    <p:extLst>
      <p:ext uri="{BB962C8B-B14F-4D97-AF65-F5344CB8AC3E}">
        <p14:creationId xmlns:p14="http://schemas.microsoft.com/office/powerpoint/2010/main" val="1565730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 insurance companies have released regulations that govern how information concerning a patient's health is issued.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through laws and regulations, the relationship between patients and health care providers is regulated.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unethical for caregivers to enter into personal relationships with their patients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this case, if they engage in sexuality, the practitioner can lose his or her license.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because the act is viewed as a severe violation of the patient's rights, and thus, the doctor can be sued and therefore forbidden from giving any medical service in the future</a:t>
            </a:r>
          </a:p>
        </p:txBody>
      </p:sp>
    </p:spTree>
    <p:extLst>
      <p:ext uri="{BB962C8B-B14F-4D97-AF65-F5344CB8AC3E}">
        <p14:creationId xmlns:p14="http://schemas.microsoft.com/office/powerpoint/2010/main" val="375712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Malpractices and negligence by doctors have been reduced through the regulations done over the years (</a:t>
            </a:r>
            <a:r>
              <a:rPr lang="en-US" dirty="0" err="1"/>
              <a:t>Swedler</a:t>
            </a:r>
            <a:r>
              <a:rPr lang="en-US" dirty="0"/>
              <a:t> et al. 2017). </a:t>
            </a:r>
          </a:p>
          <a:p>
            <a:r>
              <a:rPr lang="en-US" dirty="0"/>
              <a:t>The united states have enacted laws like Medicare, Healthcare </a:t>
            </a:r>
            <a:r>
              <a:rPr lang="en-US" dirty="0" smtClean="0"/>
              <a:t>Quality.</a:t>
            </a:r>
          </a:p>
          <a:p>
            <a:r>
              <a:rPr lang="en-US" dirty="0" smtClean="0"/>
              <a:t> </a:t>
            </a:r>
            <a:r>
              <a:rPr lang="en-US" dirty="0"/>
              <a:t>Improvement Act (HCQIA) that was enacted in 1986, Medicaid, and the Affordable Care Act of 2010 popularly known as Obama Care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Medicare program was a mechanism that President Harry Truman wanted to provide health insurance to all citizens of the United States of America</a:t>
            </a:r>
          </a:p>
        </p:txBody>
      </p:sp>
    </p:spTree>
    <p:extLst>
      <p:ext uri="{BB962C8B-B14F-4D97-AF65-F5344CB8AC3E}">
        <p14:creationId xmlns:p14="http://schemas.microsoft.com/office/powerpoint/2010/main" val="4289606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Medicaid legislation was meant to include low-income individuals in the provision of health insurance.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provides health coverage to over 70-million citizens of the United States. The Obama care act of 2010 (Affordable care act 2010) required all citizens to acquire health insurance coverage inclusively. </a:t>
            </a:r>
            <a:endParaRPr lang="en-US" dirty="0" smtClean="0"/>
          </a:p>
          <a:p>
            <a:r>
              <a:rPr lang="en-US" dirty="0" smtClean="0"/>
              <a:t>Under </a:t>
            </a:r>
            <a:r>
              <a:rPr lang="en-US" dirty="0"/>
              <a:t>the law, all enterprises that would employ more than 200 workers were required to provide insurance cover for its workers.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HCQIA of 1986 provides insurance to medical professionals.</a:t>
            </a:r>
          </a:p>
        </p:txBody>
      </p:sp>
    </p:spTree>
    <p:extLst>
      <p:ext uri="{BB962C8B-B14F-4D97-AF65-F5344CB8AC3E}">
        <p14:creationId xmlns:p14="http://schemas.microsoft.com/office/powerpoint/2010/main" val="441847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regulations include the Children's Health Insurance Program (CHIP) was created to provide health coverage to children from low-income families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Patient Safety and Quality Improvement Act (PSQIA) of 2005 was enacted to protect health care workers who may report dangerous conditions (</a:t>
            </a:r>
            <a:r>
              <a:rPr lang="en-US" dirty="0" err="1"/>
              <a:t>DiGiorgio</a:t>
            </a:r>
            <a:r>
              <a:rPr lang="en-US" dirty="0"/>
              <a:t> &amp; </a:t>
            </a:r>
            <a:r>
              <a:rPr lang="en-US" dirty="0" err="1"/>
              <a:t>Avram</a:t>
            </a:r>
            <a:r>
              <a:rPr lang="en-US" dirty="0"/>
              <a:t> 2018).</a:t>
            </a:r>
          </a:p>
          <a:p>
            <a:r>
              <a:rPr lang="en-US" dirty="0"/>
              <a:t>Hospital accreditation is a self-assessment process that care organizations use to access their </a:t>
            </a:r>
            <a:r>
              <a:rPr lang="en-US" dirty="0" smtClean="0"/>
              <a:t>performance.</a:t>
            </a:r>
          </a:p>
          <a:p>
            <a:r>
              <a:rPr lang="en-US" dirty="0"/>
              <a:t>They measure their performance based on established standards by use of external measures of assessments</a:t>
            </a:r>
          </a:p>
        </p:txBody>
      </p:sp>
    </p:spTree>
    <p:extLst>
      <p:ext uri="{BB962C8B-B14F-4D97-AF65-F5344CB8AC3E}">
        <p14:creationId xmlns:p14="http://schemas.microsoft.com/office/powerpoint/2010/main" val="2359701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assessment is meant to improve the provision of services in the health organization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Accreditation does not only involve setting standards but also includes self-improvement dimensions, analysis, and counseling process. </a:t>
            </a:r>
            <a:endParaRPr lang="en-US" dirty="0" smtClean="0"/>
          </a:p>
          <a:p>
            <a:r>
              <a:rPr lang="en-US" dirty="0" smtClean="0"/>
              <a:t>As </a:t>
            </a:r>
            <a:r>
              <a:rPr lang="en-US" dirty="0"/>
              <a:t>such, hospital accreditation is mainly meant to improve the safety of patients.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process of accreditation is a voluntary process that is conducted by external reviewers to a hospital (</a:t>
            </a:r>
            <a:r>
              <a:rPr lang="en-US" dirty="0" err="1"/>
              <a:t>Lazzeri</a:t>
            </a:r>
            <a:r>
              <a:rPr lang="en-US" dirty="0"/>
              <a:t> et al. </a:t>
            </a:r>
            <a:r>
              <a:rPr lang="en-US" dirty="0" smtClean="0"/>
              <a:t>2019). </a:t>
            </a:r>
          </a:p>
          <a:p>
            <a:r>
              <a:rPr lang="en-US" dirty="0" smtClean="0"/>
              <a:t>This </a:t>
            </a:r>
            <a:r>
              <a:rPr lang="en-US" dirty="0"/>
              <a:t>is different from regulations that govern medical organizations. Regulations guide the process of provision of services in health organizations.</a:t>
            </a:r>
          </a:p>
        </p:txBody>
      </p:sp>
    </p:spTree>
    <p:extLst>
      <p:ext uri="{BB962C8B-B14F-4D97-AF65-F5344CB8AC3E}">
        <p14:creationId xmlns:p14="http://schemas.microsoft.com/office/powerpoint/2010/main" val="469562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regulations govern the cord of conduct of health practitioners in the health organizations, and thus, it is not a process of self-evaluation. </a:t>
            </a:r>
            <a:endParaRPr lang="en-US" dirty="0" smtClean="0"/>
          </a:p>
          <a:p>
            <a:r>
              <a:rPr lang="en-US" dirty="0" smtClean="0"/>
              <a:t>Laws </a:t>
            </a:r>
            <a:r>
              <a:rPr lang="en-US" dirty="0"/>
              <a:t>are put in place to maintain ethical relationships in health care organizations and therefore ensure services are provided with integrity.</a:t>
            </a:r>
          </a:p>
          <a:p>
            <a:r>
              <a:rPr lang="en-US" dirty="0"/>
              <a:t>According to </a:t>
            </a:r>
            <a:r>
              <a:rPr lang="en-US" dirty="0" err="1"/>
              <a:t>Vaishnavi</a:t>
            </a:r>
            <a:r>
              <a:rPr lang="en-US" dirty="0"/>
              <a:t> et al. (2019), continuous readiness is a process that involves proactively maintaining the safety of the health organizations in a country.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ensures all workers do the right thing as they understand the importance of maintaining ethics</a:t>
            </a:r>
          </a:p>
        </p:txBody>
      </p:sp>
    </p:spTree>
    <p:extLst>
      <p:ext uri="{BB962C8B-B14F-4D97-AF65-F5344CB8AC3E}">
        <p14:creationId xmlns:p14="http://schemas.microsoft.com/office/powerpoint/2010/main" val="1405342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 The significance of this is to ensure the safety of patients. 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process involves regular training of staff members to ensure they are compliant with the requirements of their work.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continuous readiness ensures the staff stays current in maintaining records, inspections, and testing. This improves the experiences with staff members.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it is a way that enables the health organization to abridgment issues that affect the organization and act on them accordingly.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improves the provision of services in the organization</a:t>
            </a:r>
          </a:p>
        </p:txBody>
      </p:sp>
    </p:spTree>
    <p:extLst>
      <p:ext uri="{BB962C8B-B14F-4D97-AF65-F5344CB8AC3E}">
        <p14:creationId xmlns:p14="http://schemas.microsoft.com/office/powerpoint/2010/main" val="2087740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such, a plan of training with the best practices is developed during the training of staff members.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program involves creating a culture that encourages compliance.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enables downward communication from the top management to the junior workers.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it should including training on the power of proof that will allow the workers to feel secure during unannounced accreditations.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training should be engaging to ensure all members participate and benefit from the practice. </a:t>
            </a:r>
          </a:p>
        </p:txBody>
      </p:sp>
    </p:spTree>
    <p:extLst>
      <p:ext uri="{BB962C8B-B14F-4D97-AF65-F5344CB8AC3E}">
        <p14:creationId xmlns:p14="http://schemas.microsoft.com/office/powerpoint/2010/main" val="1384770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training should also include the principles of adult training</a:t>
            </a:r>
          </a:p>
          <a:p>
            <a:r>
              <a:rPr lang="en-US" dirty="0" smtClean="0"/>
              <a:t>Individuals </a:t>
            </a:r>
            <a:r>
              <a:rPr lang="en-US" dirty="0"/>
              <a:t>trained in compliance readiness are individuals who have personal differences, which should respect during training. </a:t>
            </a:r>
            <a:endParaRPr lang="en-US" dirty="0" smtClean="0"/>
          </a:p>
          <a:p>
            <a:r>
              <a:rPr lang="en-US" dirty="0" smtClean="0"/>
              <a:t>Employing </a:t>
            </a:r>
            <a:r>
              <a:rPr lang="en-US" dirty="0"/>
              <a:t>the principles of adult training will ensure smooth training.</a:t>
            </a:r>
          </a:p>
          <a:p>
            <a:r>
              <a:rPr lang="en-US" dirty="0"/>
              <a:t>In the United States, health care is provided by the federal government, state governments, and the private sector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Regulations from the federal government and the states regulate the provision of health care services in the country and the states.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4061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government is the main body that has oversight functions and control of the health sector</a:t>
            </a:r>
          </a:p>
          <a:p>
            <a:r>
              <a:rPr lang="en-US" dirty="0"/>
              <a:t>The government is the main body that has oversight functions and control of the health sector.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government funds programs like Medicaid, Medicare, and affordable health care act, but the private sector provides the services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It is the function of both federal government and state governments to ensure these programs are adequately financed to ensure every citizen benefit from them. </a:t>
            </a:r>
            <a:endParaRPr lang="en-US" dirty="0" smtClean="0"/>
          </a:p>
          <a:p>
            <a:r>
              <a:rPr lang="en-US" dirty="0" smtClean="0"/>
              <a:t>Apart </a:t>
            </a:r>
            <a:r>
              <a:rPr lang="en-US" dirty="0"/>
              <a:t>from funding, the government enacts laws and regulations that regulate and govern the process of providing health care services. </a:t>
            </a:r>
          </a:p>
        </p:txBody>
      </p:sp>
    </p:spTree>
    <p:extLst>
      <p:ext uri="{BB962C8B-B14F-4D97-AF65-F5344CB8AC3E}">
        <p14:creationId xmlns:p14="http://schemas.microsoft.com/office/powerpoint/2010/main" val="405577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involves licensing and certification of people and organizations involved in the provision of health care services. </a:t>
            </a:r>
            <a:endParaRPr lang="en-US" dirty="0" smtClean="0"/>
          </a:p>
          <a:p>
            <a:r>
              <a:rPr lang="en-US" dirty="0"/>
              <a:t>Auditing the record books of the health care organization is another way of exercising oversight functions in the health care sector. </a:t>
            </a:r>
            <a:endParaRPr lang="en-US" dirty="0" smtClean="0"/>
          </a:p>
          <a:p>
            <a:r>
              <a:rPr lang="en-US" dirty="0" smtClean="0"/>
              <a:t>Both </a:t>
            </a:r>
            <a:r>
              <a:rPr lang="en-US" dirty="0"/>
              <a:t>the federal government and the state government allocate funds to the areas which are used for infrastructural development, acquisition of new facilities medicines, and conducting research. </a:t>
            </a:r>
            <a:endParaRPr lang="en-US" dirty="0" smtClean="0"/>
          </a:p>
          <a:p>
            <a:r>
              <a:rPr lang="en-US" dirty="0" smtClean="0"/>
              <a:t>Auditing </a:t>
            </a:r>
            <a:r>
              <a:rPr lang="en-US" dirty="0"/>
              <a:t>is done to ensure all funds are used according to the plans and within budgets and avoid embezzlement of funds.  </a:t>
            </a:r>
          </a:p>
        </p:txBody>
      </p:sp>
    </p:spTree>
    <p:extLst>
      <p:ext uri="{BB962C8B-B14F-4D97-AF65-F5344CB8AC3E}">
        <p14:creationId xmlns:p14="http://schemas.microsoft.com/office/powerpoint/2010/main" val="4009343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also the creation of regulatory bodies that set standards that have to be met by health </a:t>
            </a:r>
            <a:r>
              <a:rPr lang="en-US" dirty="0" smtClean="0"/>
              <a:t>organizations.</a:t>
            </a:r>
          </a:p>
          <a:p>
            <a:r>
              <a:rPr lang="en-US" dirty="0" smtClean="0"/>
              <a:t> practitioners </a:t>
            </a:r>
            <a:r>
              <a:rPr lang="en-US" dirty="0"/>
              <a:t>before that are allowed to provide health care services to the citizens of the United States of America (</a:t>
            </a:r>
            <a:r>
              <a:rPr lang="en-US" dirty="0" err="1"/>
              <a:t>Buchbinder</a:t>
            </a:r>
            <a:r>
              <a:rPr lang="en-US" dirty="0"/>
              <a:t>, Shanks, &amp; Kite, 2019</a:t>
            </a:r>
            <a:r>
              <a:rPr lang="en-US" dirty="0" smtClean="0"/>
              <a:t>).</a:t>
            </a:r>
          </a:p>
          <a:p>
            <a:r>
              <a:rPr lang="en-US" dirty="0"/>
              <a:t>Ago example is the Office of Health Care Quality (OHCQ) that monitors the quality of health services provided in Maryland.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893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References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Buchbinder</a:t>
            </a:r>
            <a:r>
              <a:rPr lang="en-US" dirty="0"/>
              <a:t>, S. B., Shanks, N. H., &amp; Kite, B. J. (2019). </a:t>
            </a:r>
            <a:r>
              <a:rPr lang="en-US" i="1" dirty="0"/>
              <a:t>Introduction to health care management</a:t>
            </a:r>
            <a:r>
              <a:rPr lang="en-US" dirty="0"/>
              <a:t>. Jones &amp; Bartlett Learning.</a:t>
            </a:r>
          </a:p>
          <a:p>
            <a:r>
              <a:rPr lang="en-US" dirty="0" err="1"/>
              <a:t>DiGiorgio</a:t>
            </a:r>
            <a:r>
              <a:rPr lang="en-US" dirty="0"/>
              <a:t>, C. M., &amp; </a:t>
            </a:r>
            <a:r>
              <a:rPr lang="en-US" dirty="0" err="1"/>
              <a:t>Avram</a:t>
            </a:r>
            <a:r>
              <a:rPr lang="en-US" dirty="0"/>
              <a:t>, M. M. (2018). Laws and regulations of laser operation in the United States. </a:t>
            </a:r>
            <a:r>
              <a:rPr lang="en-US" i="1" dirty="0"/>
              <a:t>Lasers in surgery and medicine</a:t>
            </a:r>
            <a:r>
              <a:rPr lang="en-US" dirty="0"/>
              <a:t>, </a:t>
            </a:r>
            <a:r>
              <a:rPr lang="en-US" i="1" dirty="0"/>
              <a:t>50</a:t>
            </a:r>
            <a:r>
              <a:rPr lang="en-US" dirty="0"/>
              <a:t>(4), 272-279.</a:t>
            </a:r>
          </a:p>
          <a:p>
            <a:r>
              <a:rPr lang="en-US" dirty="0" err="1"/>
              <a:t>Lazzeri</a:t>
            </a:r>
            <a:r>
              <a:rPr lang="en-US" dirty="0"/>
              <a:t>, G., Troiano, G., Centauri, F., </a:t>
            </a:r>
            <a:r>
              <a:rPr lang="en-US" dirty="0" err="1"/>
              <a:t>Mezzatesta</a:t>
            </a:r>
            <a:r>
              <a:rPr lang="en-US" dirty="0"/>
              <a:t>, V., </a:t>
            </a:r>
            <a:r>
              <a:rPr lang="en-US" dirty="0" err="1"/>
              <a:t>Presicce</a:t>
            </a:r>
            <a:r>
              <a:rPr lang="en-US" dirty="0"/>
              <a:t>, G., </a:t>
            </a:r>
            <a:r>
              <a:rPr lang="en-US" dirty="0" err="1"/>
              <a:t>Porchia</a:t>
            </a:r>
            <a:r>
              <a:rPr lang="en-US" dirty="0"/>
              <a:t>, B., ... &amp; </a:t>
            </a:r>
            <a:r>
              <a:rPr lang="en-US" dirty="0" err="1"/>
              <a:t>Gusinu</a:t>
            </a:r>
            <a:r>
              <a:rPr lang="en-US" dirty="0"/>
              <a:t>, R. (2019). Accreditation and Quality in the Italian National Health Care System: a ten years long review. </a:t>
            </a:r>
            <a:r>
              <a:rPr lang="en-US" i="1" dirty="0"/>
              <a:t>Epidemiology, Biostatistics, and Public Health</a:t>
            </a:r>
            <a:r>
              <a:rPr lang="en-US" dirty="0"/>
              <a:t>, </a:t>
            </a:r>
            <a:r>
              <a:rPr lang="en-US" i="1" dirty="0"/>
              <a:t>16</a:t>
            </a:r>
            <a:r>
              <a:rPr lang="en-US" dirty="0"/>
              <a:t>(2).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245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</a:t>
            </a:r>
            <a:r>
              <a:rPr lang="en-US" dirty="0" smtClean="0"/>
              <a:t>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Swedler</a:t>
            </a:r>
            <a:r>
              <a:rPr lang="en-US" dirty="0"/>
              <a:t>, D., Miller, T., &amp; Levy, D. (2017). 70 Lives saved by laws and regulations that resulted from the Bloomberg road safety program.</a:t>
            </a:r>
          </a:p>
          <a:p>
            <a:r>
              <a:rPr lang="en-US" dirty="0" err="1"/>
              <a:t>Vaishnavi</a:t>
            </a:r>
            <a:r>
              <a:rPr lang="en-US" dirty="0"/>
              <a:t>, V., Suresh, M., &amp; Dutta, P. (2019). Modeling the readiness factors for agility in a healthcare organization: a TISM approach. </a:t>
            </a:r>
            <a:r>
              <a:rPr lang="en-US" i="1" dirty="0"/>
              <a:t>Benchmarking: An International </a:t>
            </a:r>
            <a:r>
              <a:rPr lang="en-US" i="1" dirty="0" smtClean="0"/>
              <a:t>Journal.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5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06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5592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</TotalTime>
  <Words>1275</Words>
  <Application>Microsoft Office PowerPoint</Application>
  <PresentationFormat>Widescreen</PresentationFormat>
  <Paragraphs>78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Trebuchet MS</vt:lpstr>
      <vt:lpstr>Wingdings 3</vt:lpstr>
      <vt:lpstr>Facet</vt:lpstr>
      <vt:lpstr>Health care laws and regulations  Institutional affiliation Name of lecturer Name of student Submission date </vt:lpstr>
      <vt:lpstr>Health care laws and regulations  </vt:lpstr>
      <vt:lpstr>Cont..</vt:lpstr>
      <vt:lpstr>Cont…</vt:lpstr>
      <vt:lpstr>Cont..</vt:lpstr>
      <vt:lpstr>Cont..</vt:lpstr>
      <vt:lpstr>Cont..</vt:lpstr>
      <vt:lpstr>Cont..</vt:lpstr>
      <vt:lpstr>Cont…</vt:lpstr>
      <vt:lpstr>Cont.…..</vt:lpstr>
      <vt:lpstr>Cont….</vt:lpstr>
      <vt:lpstr>Cont….</vt:lpstr>
      <vt:lpstr>Cont…</vt:lpstr>
      <vt:lpstr>Cont…</vt:lpstr>
      <vt:lpstr>References </vt:lpstr>
      <vt:lpstr>Reference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care laws and regulations  Institutional affiliation Name of lecturer Name of student Submission date</dc:title>
  <dc:creator>hp</dc:creator>
  <cp:lastModifiedBy>User</cp:lastModifiedBy>
  <cp:revision>4</cp:revision>
  <dcterms:created xsi:type="dcterms:W3CDTF">2020-01-25T10:56:21Z</dcterms:created>
  <dcterms:modified xsi:type="dcterms:W3CDTF">2020-01-25T11:39:19Z</dcterms:modified>
</cp:coreProperties>
</file>